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62" r:id="rId8"/>
    <p:sldId id="272" r:id="rId9"/>
    <p:sldId id="276" r:id="rId10"/>
    <p:sldId id="268" r:id="rId11"/>
    <p:sldId id="273" r:id="rId12"/>
    <p:sldId id="274" r:id="rId13"/>
    <p:sldId id="275" r:id="rId14"/>
    <p:sldId id="277" r:id="rId15"/>
    <p:sldId id="27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704"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3/15/2023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767335" y="4188642"/>
            <a:ext cx="5990470" cy="1122202"/>
          </a:xfrm>
        </p:spPr>
        <p:txBody>
          <a:bodyPr/>
          <a:lstStyle/>
          <a:p>
            <a:r>
              <a:rPr lang="en-US" sz="3400" dirty="0"/>
              <a:t>goalkeepers: everything but goalkeeping</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Theodoros Ioannidis, 3626</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8B9A-3A83-E8E6-A4E6-7F38BEE5D316}"/>
              </a:ext>
            </a:extLst>
          </p:cNvPr>
          <p:cNvSpPr>
            <a:spLocks noGrp="1"/>
          </p:cNvSpPr>
          <p:nvPr>
            <p:ph type="title"/>
          </p:nvPr>
        </p:nvSpPr>
        <p:spPr>
          <a:xfrm>
            <a:off x="838200" y="258793"/>
            <a:ext cx="10515600" cy="500243"/>
          </a:xfrm>
        </p:spPr>
        <p:txBody>
          <a:bodyPr/>
          <a:lstStyle/>
          <a:p>
            <a:r>
              <a:rPr lang="en-GB" dirty="0"/>
              <a:t>Pressing evaluation: HIGH UP THE FIELD</a:t>
            </a:r>
            <a:endParaRPr lang="el-GR" dirty="0"/>
          </a:p>
        </p:txBody>
      </p:sp>
      <p:sp>
        <p:nvSpPr>
          <p:cNvPr id="4" name="Footer Placeholder 3">
            <a:extLst>
              <a:ext uri="{FF2B5EF4-FFF2-40B4-BE49-F238E27FC236}">
                <a16:creationId xmlns:a16="http://schemas.microsoft.com/office/drawing/2014/main" id="{58FF5BDA-FBD9-43A8-6EC0-458F4F53BC5F}"/>
              </a:ext>
            </a:extLst>
          </p:cNvPr>
          <p:cNvSpPr>
            <a:spLocks noGrp="1"/>
          </p:cNvSpPr>
          <p:nvPr>
            <p:ph type="ftr" sz="quarter" idx="11"/>
          </p:nvPr>
        </p:nvSpPr>
        <p:spPr/>
        <p:txBody>
          <a:bodyPr/>
          <a:lstStyle/>
          <a:p>
            <a:r>
              <a:rPr lang="en-US" dirty="0"/>
              <a:t>G</a:t>
            </a:r>
            <a:r>
              <a:rPr lang="en-US" sz="900" dirty="0"/>
              <a:t>oalkeepers: everything but goalkeeping</a:t>
            </a:r>
            <a:endParaRPr lang="en-US" dirty="0"/>
          </a:p>
        </p:txBody>
      </p:sp>
      <p:sp>
        <p:nvSpPr>
          <p:cNvPr id="5" name="Slide Number Placeholder 4">
            <a:extLst>
              <a:ext uri="{FF2B5EF4-FFF2-40B4-BE49-F238E27FC236}">
                <a16:creationId xmlns:a16="http://schemas.microsoft.com/office/drawing/2014/main" id="{D0A88833-3DCB-3BFD-F15A-E298B0DFF062}"/>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
        <p:nvSpPr>
          <p:cNvPr id="16" name="TextBox 15">
            <a:extLst>
              <a:ext uri="{FF2B5EF4-FFF2-40B4-BE49-F238E27FC236}">
                <a16:creationId xmlns:a16="http://schemas.microsoft.com/office/drawing/2014/main" id="{72F22F78-FAC6-28AD-ECFE-9CCE3FBCE8DC}"/>
              </a:ext>
            </a:extLst>
          </p:cNvPr>
          <p:cNvSpPr txBox="1"/>
          <p:nvPr/>
        </p:nvSpPr>
        <p:spPr>
          <a:xfrm>
            <a:off x="6849374" y="1705693"/>
            <a:ext cx="4727274" cy="2862322"/>
          </a:xfrm>
          <a:prstGeom prst="rect">
            <a:avLst/>
          </a:prstGeom>
          <a:noFill/>
        </p:spPr>
        <p:txBody>
          <a:bodyPr wrap="square" rtlCol="0">
            <a:spAutoFit/>
          </a:bodyPr>
          <a:lstStyle/>
          <a:p>
            <a:pPr algn="just"/>
            <a:r>
              <a:rPr lang="en-GB" dirty="0"/>
              <a:t>In order to evaluate pressure high up the field, I am using high turnovers for the teams and average distance of a defensive action outside of the penalty area for goalkeepers.</a:t>
            </a:r>
          </a:p>
          <a:p>
            <a:pPr algn="just"/>
            <a:endParaRPr lang="en-GB" dirty="0"/>
          </a:p>
          <a:p>
            <a:pPr algn="just"/>
            <a:endParaRPr lang="en-GB" dirty="0"/>
          </a:p>
          <a:p>
            <a:pPr algn="just"/>
            <a:r>
              <a:rPr lang="en-GB" dirty="0"/>
              <a:t>Using the same method with previous instances, there is a 63.9% correlation, which is higher than 50% threshold, meaning that the two metrics correlate strongly.</a:t>
            </a:r>
          </a:p>
        </p:txBody>
      </p:sp>
      <p:pic>
        <p:nvPicPr>
          <p:cNvPr id="8" name="Picture 7" descr="Chart, scatter chart&#10;&#10;Description automatically generated">
            <a:extLst>
              <a:ext uri="{FF2B5EF4-FFF2-40B4-BE49-F238E27FC236}">
                <a16:creationId xmlns:a16="http://schemas.microsoft.com/office/drawing/2014/main" id="{83DC7B83-056C-0A4A-2CFC-56EDF6EA94BF}"/>
              </a:ext>
            </a:extLst>
          </p:cNvPr>
          <p:cNvPicPr>
            <a:picLocks noChangeAspect="1"/>
          </p:cNvPicPr>
          <p:nvPr/>
        </p:nvPicPr>
        <p:blipFill>
          <a:blip r:embed="rId2"/>
          <a:stretch>
            <a:fillRect/>
          </a:stretch>
        </p:blipFill>
        <p:spPr>
          <a:xfrm>
            <a:off x="198805" y="1021362"/>
            <a:ext cx="6236500" cy="4815276"/>
          </a:xfrm>
          <a:prstGeom prst="rect">
            <a:avLst/>
          </a:prstGeom>
        </p:spPr>
      </p:pic>
    </p:spTree>
    <p:extLst>
      <p:ext uri="{BB962C8B-B14F-4D97-AF65-F5344CB8AC3E}">
        <p14:creationId xmlns:p14="http://schemas.microsoft.com/office/powerpoint/2010/main" val="2335169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60A8020-E937-EA87-A5EF-8A1EF7CAAE40}"/>
              </a:ext>
            </a:extLst>
          </p:cNvPr>
          <p:cNvSpPr>
            <a:spLocks noGrp="1"/>
          </p:cNvSpPr>
          <p:nvPr>
            <p:ph type="ftr" sz="quarter" idx="11"/>
          </p:nvPr>
        </p:nvSpPr>
        <p:spPr/>
        <p:txBody>
          <a:bodyPr/>
          <a:lstStyle/>
          <a:p>
            <a:r>
              <a:rPr lang="en-US" dirty="0"/>
              <a:t>G</a:t>
            </a:r>
            <a:r>
              <a:rPr lang="en-US" sz="900" dirty="0"/>
              <a:t>oalkeepers: everything but goalkeeping</a:t>
            </a:r>
            <a:endParaRPr lang="en-US" dirty="0"/>
          </a:p>
        </p:txBody>
      </p:sp>
      <p:sp>
        <p:nvSpPr>
          <p:cNvPr id="5" name="Slide Number Placeholder 4">
            <a:extLst>
              <a:ext uri="{FF2B5EF4-FFF2-40B4-BE49-F238E27FC236}">
                <a16:creationId xmlns:a16="http://schemas.microsoft.com/office/drawing/2014/main" id="{B1225E71-3CC2-38AF-D72F-84C9F4BD4357}"/>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7" name="Title 1">
            <a:extLst>
              <a:ext uri="{FF2B5EF4-FFF2-40B4-BE49-F238E27FC236}">
                <a16:creationId xmlns:a16="http://schemas.microsoft.com/office/drawing/2014/main" id="{89C7B7A3-C115-BFA8-1805-E1E2FF407B8D}"/>
              </a:ext>
            </a:extLst>
          </p:cNvPr>
          <p:cNvSpPr>
            <a:spLocks noGrp="1"/>
          </p:cNvSpPr>
          <p:nvPr>
            <p:ph type="title"/>
          </p:nvPr>
        </p:nvSpPr>
        <p:spPr>
          <a:xfrm>
            <a:off x="838200" y="205536"/>
            <a:ext cx="10515600" cy="636355"/>
          </a:xfrm>
        </p:spPr>
        <p:txBody>
          <a:bodyPr/>
          <a:lstStyle/>
          <a:p>
            <a:r>
              <a:rPr lang="en-GB" dirty="0"/>
              <a:t>Pressing evaluation: Intensity</a:t>
            </a:r>
            <a:endParaRPr lang="el-GR" dirty="0"/>
          </a:p>
        </p:txBody>
      </p:sp>
      <p:sp>
        <p:nvSpPr>
          <p:cNvPr id="11" name="TextBox 10">
            <a:extLst>
              <a:ext uri="{FF2B5EF4-FFF2-40B4-BE49-F238E27FC236}">
                <a16:creationId xmlns:a16="http://schemas.microsoft.com/office/drawing/2014/main" id="{6B64B5C7-5DB7-068D-8AE7-CF3EAFBCD31D}"/>
              </a:ext>
            </a:extLst>
          </p:cNvPr>
          <p:cNvSpPr txBox="1"/>
          <p:nvPr/>
        </p:nvSpPr>
        <p:spPr>
          <a:xfrm>
            <a:off x="7065034" y="1386232"/>
            <a:ext cx="4666891" cy="3693319"/>
          </a:xfrm>
          <a:prstGeom prst="rect">
            <a:avLst/>
          </a:prstGeom>
          <a:noFill/>
        </p:spPr>
        <p:txBody>
          <a:bodyPr wrap="square" rtlCol="0">
            <a:spAutoFit/>
          </a:bodyPr>
          <a:lstStyle/>
          <a:p>
            <a:pPr algn="just"/>
            <a:r>
              <a:rPr lang="en-GB" dirty="0"/>
              <a:t>To calculate pressing intensity, we are using PPDA (Passes allowed Per Defensive Action) and average distance of a defensive action outside of the penalty area. </a:t>
            </a:r>
          </a:p>
          <a:p>
            <a:pPr algn="just"/>
            <a:endParaRPr lang="en-GB" dirty="0"/>
          </a:p>
          <a:p>
            <a:pPr algn="just"/>
            <a:r>
              <a:rPr lang="en-GB" dirty="0"/>
              <a:t>There is a strong negative correlation between the two metrics(-50.8%), which can also be backed up by the correlation between PPDA and High Turnovers, -84% according to Pearson r.  </a:t>
            </a:r>
          </a:p>
          <a:p>
            <a:pPr algn="just"/>
            <a:endParaRPr lang="en-GB" dirty="0"/>
          </a:p>
          <a:p>
            <a:pPr algn="just"/>
            <a:r>
              <a:rPr lang="en-GB" dirty="0"/>
              <a:t>Even though transitive property of correlation is not guaranteed, it is highly likely to apply.</a:t>
            </a:r>
            <a:endParaRPr lang="el-GR" dirty="0"/>
          </a:p>
        </p:txBody>
      </p:sp>
      <p:pic>
        <p:nvPicPr>
          <p:cNvPr id="13" name="Picture 12" descr="Chart, scatter chart&#10;&#10;Description automatically generated">
            <a:extLst>
              <a:ext uri="{FF2B5EF4-FFF2-40B4-BE49-F238E27FC236}">
                <a16:creationId xmlns:a16="http://schemas.microsoft.com/office/drawing/2014/main" id="{EB1FDFD0-72CE-F490-1868-2086538E69D8}"/>
              </a:ext>
            </a:extLst>
          </p:cNvPr>
          <p:cNvPicPr>
            <a:picLocks noChangeAspect="1"/>
          </p:cNvPicPr>
          <p:nvPr/>
        </p:nvPicPr>
        <p:blipFill>
          <a:blip r:embed="rId2"/>
          <a:stretch>
            <a:fillRect/>
          </a:stretch>
        </p:blipFill>
        <p:spPr>
          <a:xfrm>
            <a:off x="371334" y="1032735"/>
            <a:ext cx="6057814" cy="4677311"/>
          </a:xfrm>
          <a:prstGeom prst="rect">
            <a:avLst/>
          </a:prstGeom>
        </p:spPr>
      </p:pic>
    </p:spTree>
    <p:extLst>
      <p:ext uri="{BB962C8B-B14F-4D97-AF65-F5344CB8AC3E}">
        <p14:creationId xmlns:p14="http://schemas.microsoft.com/office/powerpoint/2010/main" val="2290614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1E9A-9B3E-E040-9A90-46322699F5F8}"/>
              </a:ext>
            </a:extLst>
          </p:cNvPr>
          <p:cNvSpPr>
            <a:spLocks noGrp="1"/>
          </p:cNvSpPr>
          <p:nvPr>
            <p:ph type="title"/>
          </p:nvPr>
        </p:nvSpPr>
        <p:spPr>
          <a:xfrm>
            <a:off x="838200" y="136525"/>
            <a:ext cx="10515600" cy="636355"/>
          </a:xfrm>
        </p:spPr>
        <p:txBody>
          <a:bodyPr/>
          <a:lstStyle/>
          <a:p>
            <a:r>
              <a:rPr lang="en-GB" dirty="0"/>
              <a:t>summary</a:t>
            </a:r>
            <a:endParaRPr lang="el-GR" dirty="0"/>
          </a:p>
        </p:txBody>
      </p:sp>
      <p:sp>
        <p:nvSpPr>
          <p:cNvPr id="4" name="Footer Placeholder 3">
            <a:extLst>
              <a:ext uri="{FF2B5EF4-FFF2-40B4-BE49-F238E27FC236}">
                <a16:creationId xmlns:a16="http://schemas.microsoft.com/office/drawing/2014/main" id="{4F731AF3-9E6D-B7EC-E0DC-58F42C83FA22}"/>
              </a:ext>
            </a:extLst>
          </p:cNvPr>
          <p:cNvSpPr>
            <a:spLocks noGrp="1"/>
          </p:cNvSpPr>
          <p:nvPr>
            <p:ph type="ftr" sz="quarter" idx="11"/>
          </p:nvPr>
        </p:nvSpPr>
        <p:spPr/>
        <p:txBody>
          <a:bodyPr/>
          <a:lstStyle/>
          <a:p>
            <a:r>
              <a:rPr lang="en-US" dirty="0"/>
              <a:t>G</a:t>
            </a:r>
            <a:r>
              <a:rPr lang="en-US" sz="900" dirty="0"/>
              <a:t>oalkeepers: everything but goalkeeping</a:t>
            </a:r>
            <a:endParaRPr lang="en-US" dirty="0"/>
          </a:p>
        </p:txBody>
      </p:sp>
      <p:sp>
        <p:nvSpPr>
          <p:cNvPr id="5" name="Slide Number Placeholder 4">
            <a:extLst>
              <a:ext uri="{FF2B5EF4-FFF2-40B4-BE49-F238E27FC236}">
                <a16:creationId xmlns:a16="http://schemas.microsoft.com/office/drawing/2014/main" id="{E3A3DB1C-9471-329C-3360-CD65379D0CFF}"/>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
        <p:nvSpPr>
          <p:cNvPr id="8" name="TextBox 7">
            <a:extLst>
              <a:ext uri="{FF2B5EF4-FFF2-40B4-BE49-F238E27FC236}">
                <a16:creationId xmlns:a16="http://schemas.microsoft.com/office/drawing/2014/main" id="{CE79B0BD-D27C-D02A-9BFF-CFD45A26457D}"/>
              </a:ext>
            </a:extLst>
          </p:cNvPr>
          <p:cNvSpPr txBox="1"/>
          <p:nvPr/>
        </p:nvSpPr>
        <p:spPr>
          <a:xfrm>
            <a:off x="562154" y="1005856"/>
            <a:ext cx="10686691" cy="5078313"/>
          </a:xfrm>
          <a:prstGeom prst="rect">
            <a:avLst/>
          </a:prstGeom>
          <a:noFill/>
        </p:spPr>
        <p:txBody>
          <a:bodyPr wrap="square" rtlCol="0">
            <a:spAutoFit/>
          </a:bodyPr>
          <a:lstStyle/>
          <a:p>
            <a:pPr algn="just"/>
            <a:r>
              <a:rPr lang="en-US" sz="1800" dirty="0"/>
              <a:t>In today’s football, goalkeeper duties are not limited to shot stopping, but include a series of outfield attributes, both off and on the ball. With correlation analysis, I was able to prove the influence of these very attributes both on teams and goalkeepers. </a:t>
            </a:r>
            <a:r>
              <a:rPr lang="en-US" dirty="0"/>
              <a:t>In the last part of the presentation, I decided to review the correlation between metrics used and expected Goals (</a:t>
            </a:r>
            <a:r>
              <a:rPr lang="en-US" dirty="0" err="1"/>
              <a:t>xG</a:t>
            </a:r>
            <a:r>
              <a:rPr lang="en-US" dirty="0"/>
              <a:t>) difference. Expected Goals is a statistic used in football to measure the quality of a scoring opportunity. It assigns a value between 0 and 1 to each shot taken, based on factors such as the location of the shot, the type of shot (e.g. header, direct free kick), and the type of assist (e.g. through ball, cross). </a:t>
            </a:r>
            <a:r>
              <a:rPr lang="en-US" dirty="0" err="1"/>
              <a:t>xG</a:t>
            </a:r>
            <a:r>
              <a:rPr lang="en-US" dirty="0"/>
              <a:t> Difference is the difference between the </a:t>
            </a:r>
            <a:r>
              <a:rPr lang="en-US" dirty="0" err="1"/>
              <a:t>xG</a:t>
            </a:r>
            <a:r>
              <a:rPr lang="en-US" dirty="0"/>
              <a:t> value a team produced minus their opponents’ </a:t>
            </a:r>
            <a:r>
              <a:rPr lang="en-US" dirty="0" err="1"/>
              <a:t>xG</a:t>
            </a:r>
            <a:r>
              <a:rPr lang="en-US" dirty="0"/>
              <a:t>.</a:t>
            </a:r>
          </a:p>
          <a:p>
            <a:pPr algn="just"/>
            <a:endParaRPr lang="en-US" dirty="0"/>
          </a:p>
          <a:p>
            <a:pPr marL="285750" indent="-285750" algn="just">
              <a:buFont typeface="Arial" panose="020B0604020202020204" pitchFamily="34" charset="0"/>
              <a:buChar char="•"/>
            </a:pPr>
            <a:r>
              <a:rPr lang="en-GB" dirty="0"/>
              <a:t>Average Distance of a Defensive Action Outside of the Penalty Area</a:t>
            </a:r>
            <a:r>
              <a:rPr lang="en-US" dirty="0"/>
              <a:t> = 50.6%(strong)</a:t>
            </a:r>
          </a:p>
          <a:p>
            <a:pPr marL="285750" indent="-285750" algn="just">
              <a:buFont typeface="Arial" panose="020B0604020202020204" pitchFamily="34" charset="0"/>
              <a:buChar char="•"/>
            </a:pPr>
            <a:r>
              <a:rPr lang="en-US" dirty="0"/>
              <a:t>Passes Average Length = -41.6%(moderate)</a:t>
            </a:r>
          </a:p>
          <a:p>
            <a:pPr marL="285750" indent="-285750" algn="just">
              <a:buFont typeface="Arial" panose="020B0604020202020204" pitchFamily="34" charset="0"/>
              <a:buChar char="•"/>
            </a:pPr>
            <a:r>
              <a:rPr lang="en-US" dirty="0"/>
              <a:t>High Turnovers = 72.7%(strong)</a:t>
            </a:r>
          </a:p>
          <a:p>
            <a:pPr marL="285750" indent="-285750" algn="just">
              <a:buFont typeface="Arial" panose="020B0604020202020204" pitchFamily="34" charset="0"/>
              <a:buChar char="•"/>
            </a:pPr>
            <a:r>
              <a:rPr lang="en-US" dirty="0"/>
              <a:t>Passes allowed Per Defensive Action = -61.5%(strong)</a:t>
            </a:r>
          </a:p>
          <a:p>
            <a:pPr marL="285750" indent="-285750" algn="just">
              <a:buFont typeface="Arial" panose="020B0604020202020204" pitchFamily="34" charset="0"/>
              <a:buChar char="•"/>
            </a:pPr>
            <a:r>
              <a:rPr lang="en-US" dirty="0"/>
              <a:t>Passes Completed = 70.6%(strong)</a:t>
            </a:r>
          </a:p>
          <a:p>
            <a:pPr algn="just"/>
            <a:endParaRPr lang="en-US" sz="1800" dirty="0"/>
          </a:p>
          <a:p>
            <a:pPr algn="just"/>
            <a:endParaRPr lang="en-US" dirty="0"/>
          </a:p>
          <a:p>
            <a:pPr algn="just"/>
            <a:endParaRPr lang="en-US" sz="1800" dirty="0"/>
          </a:p>
          <a:p>
            <a:pPr algn="just"/>
            <a:endParaRPr lang="el-GR" dirty="0"/>
          </a:p>
        </p:txBody>
      </p:sp>
    </p:spTree>
    <p:extLst>
      <p:ext uri="{BB962C8B-B14F-4D97-AF65-F5344CB8AC3E}">
        <p14:creationId xmlns:p14="http://schemas.microsoft.com/office/powerpoint/2010/main" val="2172648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4765221" y="6356349"/>
            <a:ext cx="2661557" cy="365125"/>
          </a:xfrm>
        </p:spPr>
        <p:txBody>
          <a:bodyPr/>
          <a:lstStyle/>
          <a:p>
            <a:r>
              <a:rPr lang="en-US" dirty="0"/>
              <a:t>G</a:t>
            </a:r>
            <a:r>
              <a:rPr lang="en-US" sz="900" dirty="0"/>
              <a:t>oalkeepers: everything but goalkeeping</a:t>
            </a:r>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Contents</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lstStyle/>
          <a:p>
            <a:r>
              <a:rPr lang="en-US" dirty="0"/>
              <a:t>Data Set Description</a:t>
            </a:r>
          </a:p>
          <a:p>
            <a:r>
              <a:rPr lang="en-US" dirty="0"/>
              <a:t>Primary Goals</a:t>
            </a:r>
          </a:p>
          <a:p>
            <a:r>
              <a:rPr lang="en-US" dirty="0"/>
              <a:t>Playing with KPIs: Good and Bad Practices</a:t>
            </a:r>
          </a:p>
          <a:p>
            <a:r>
              <a:rPr lang="en-US" dirty="0"/>
              <a:t>Pressing Evaluation</a:t>
            </a:r>
          </a:p>
          <a:p>
            <a:r>
              <a:rPr lang="en-US" dirty="0"/>
              <a:t>Summary</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G</a:t>
            </a:r>
            <a:r>
              <a:rPr lang="en-US" sz="900" dirty="0"/>
              <a:t>oalkeepers: everything but goalkeeping</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249930" y="291801"/>
            <a:ext cx="5111750" cy="1204912"/>
          </a:xfrm>
        </p:spPr>
        <p:txBody>
          <a:bodyPr/>
          <a:lstStyle/>
          <a:p>
            <a:r>
              <a:rPr lang="en-US" dirty="0"/>
              <a:t>Data set description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151055" y="2153577"/>
            <a:ext cx="5430900" cy="3186174"/>
          </a:xfrm>
        </p:spPr>
        <p:txBody>
          <a:bodyPr>
            <a:normAutofit/>
          </a:bodyPr>
          <a:lstStyle/>
          <a:p>
            <a:pPr marL="285750" indent="-285750" algn="just">
              <a:buFont typeface="Arial" panose="020B0604020202020204" pitchFamily="34" charset="0"/>
              <a:buChar char="•"/>
            </a:pPr>
            <a:r>
              <a:rPr lang="en-US" sz="1600" dirty="0"/>
              <a:t>Custom dataset</a:t>
            </a:r>
          </a:p>
          <a:p>
            <a:pPr marL="285750" indent="-285750" algn="just">
              <a:buFont typeface="Arial" panose="020B0604020202020204" pitchFamily="34" charset="0"/>
              <a:buChar char="•"/>
            </a:pPr>
            <a:r>
              <a:rPr lang="en-US" sz="1600" dirty="0"/>
              <a:t>Premier League Individuals (goalkeepers only) and Team performance for 2022/23 season until World Cup Break, November 13</a:t>
            </a:r>
            <a:r>
              <a:rPr lang="en-US" sz="1600" baseline="30000" dirty="0"/>
              <a:t>th  </a:t>
            </a:r>
            <a:endParaRPr lang="en-US" sz="1600" dirty="0"/>
          </a:p>
          <a:p>
            <a:pPr marL="285750" indent="-285750" algn="just">
              <a:buFont typeface="Arial" panose="020B0604020202020204" pitchFamily="34" charset="0"/>
              <a:buChar char="•"/>
            </a:pPr>
            <a:r>
              <a:rPr lang="en-US" sz="1600" dirty="0"/>
              <a:t>Data taken by FBREF (goalkeepers) and </a:t>
            </a:r>
            <a:r>
              <a:rPr lang="en-US" sz="1600" dirty="0" err="1"/>
              <a:t>Opta</a:t>
            </a:r>
            <a:r>
              <a:rPr lang="en-US" sz="1600" dirty="0"/>
              <a:t> Analyst Data Hub (teams)</a:t>
            </a:r>
          </a:p>
          <a:p>
            <a:pPr marL="285750" indent="-285750" algn="just">
              <a:buFont typeface="Arial" panose="020B0604020202020204" pitchFamily="34" charset="0"/>
              <a:buChar char="•"/>
            </a:pPr>
            <a:r>
              <a:rPr lang="en-US" sz="1600" dirty="0"/>
              <a:t>In order to keep results relevant, I set a minimum 90-minutes played threshold, on 7 (roughly 50% of matchdays)</a:t>
            </a:r>
          </a:p>
          <a:p>
            <a:pPr marL="285750" indent="-285750" algn="just">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G</a:t>
            </a:r>
            <a:r>
              <a:rPr lang="en-US" sz="900" dirty="0"/>
              <a:t>oalkeepers: everything but goalkeeping</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611613"/>
            <a:ext cx="4179570" cy="1715531"/>
          </a:xfrm>
        </p:spPr>
        <p:txBody>
          <a:bodyPr/>
          <a:lstStyle/>
          <a:p>
            <a:r>
              <a:rPr lang="en-US" dirty="0"/>
              <a:t>PRIMARY GOALS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663401" y="1761027"/>
            <a:ext cx="4835467" cy="3335945"/>
          </a:xfrm>
        </p:spPr>
        <p:txBody>
          <a:bodyPr>
            <a:normAutofit/>
          </a:bodyPr>
          <a:lstStyle/>
          <a:p>
            <a:pPr algn="just"/>
            <a:r>
              <a:rPr lang="en-US" dirty="0"/>
              <a:t>The primary goal of the project is to identify the influence goalkeepers’ playing style has on their respective teams and vice versa.</a:t>
            </a:r>
          </a:p>
          <a:p>
            <a:pPr algn="just"/>
            <a:endParaRPr lang="en-US" dirty="0"/>
          </a:p>
          <a:p>
            <a:pPr algn="just"/>
            <a:r>
              <a:rPr lang="en-US" dirty="0"/>
              <a:t>I am going to evaluate different aspects of the game, such as levels of pressure, passing, and overall game dominance. During this evaluation, the target is to find the correlation between individual and team attributes.</a:t>
            </a:r>
          </a:p>
          <a:p>
            <a:endParaRPr lang="en-US" dirty="0"/>
          </a:p>
          <a:p>
            <a:endParaRPr lang="en-US" dirty="0"/>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D5E6-BA5F-FF4A-A61D-65EB116C66BA}"/>
              </a:ext>
            </a:extLst>
          </p:cNvPr>
          <p:cNvSpPr>
            <a:spLocks noGrp="1"/>
          </p:cNvSpPr>
          <p:nvPr>
            <p:ph type="title"/>
          </p:nvPr>
        </p:nvSpPr>
        <p:spPr>
          <a:xfrm>
            <a:off x="1362075" y="610590"/>
            <a:ext cx="5111750" cy="1204912"/>
          </a:xfrm>
        </p:spPr>
        <p:txBody>
          <a:bodyPr/>
          <a:lstStyle/>
          <a:p>
            <a:r>
              <a:rPr lang="en-GB" dirty="0"/>
              <a:t>Playing with </a:t>
            </a:r>
            <a:r>
              <a:rPr lang="en-GB" dirty="0" err="1"/>
              <a:t>kpis</a:t>
            </a:r>
            <a:r>
              <a:rPr lang="en-GB" dirty="0"/>
              <a:t>: Good and bad practices</a:t>
            </a:r>
            <a:endParaRPr lang="el-GR" dirty="0"/>
          </a:p>
        </p:txBody>
      </p:sp>
      <p:sp>
        <p:nvSpPr>
          <p:cNvPr id="3" name="Text Placeholder 2">
            <a:extLst>
              <a:ext uri="{FF2B5EF4-FFF2-40B4-BE49-F238E27FC236}">
                <a16:creationId xmlns:a16="http://schemas.microsoft.com/office/drawing/2014/main" id="{08949174-BB6A-4636-363D-380C4A9DFB08}"/>
              </a:ext>
            </a:extLst>
          </p:cNvPr>
          <p:cNvSpPr>
            <a:spLocks noGrp="1"/>
          </p:cNvSpPr>
          <p:nvPr>
            <p:ph type="body" idx="1"/>
          </p:nvPr>
        </p:nvSpPr>
        <p:spPr>
          <a:xfrm>
            <a:off x="1362074" y="2392690"/>
            <a:ext cx="6496589" cy="2826291"/>
          </a:xfrm>
        </p:spPr>
        <p:txBody>
          <a:bodyPr>
            <a:normAutofit/>
          </a:bodyPr>
          <a:lstStyle/>
          <a:p>
            <a:pPr algn="just"/>
            <a:r>
              <a:rPr lang="en-GB" sz="1600" dirty="0"/>
              <a:t>KPIs (Key Performance Indicators) are the most profound way of measuring various aspects of the game and concluding to results. However, these results may be flawed, if not used correctly. </a:t>
            </a:r>
          </a:p>
          <a:p>
            <a:pPr algn="just"/>
            <a:endParaRPr lang="en-GB" sz="1600" dirty="0"/>
          </a:p>
          <a:p>
            <a:pPr algn="just"/>
            <a:r>
              <a:rPr lang="en-GB" sz="1600" dirty="0"/>
              <a:t>In order for a KPI to be relevant, we should define:</a:t>
            </a:r>
          </a:p>
          <a:p>
            <a:pPr marL="285750" indent="-285750" algn="just">
              <a:buFont typeface="Arial" panose="020B0604020202020204" pitchFamily="34" charset="0"/>
              <a:buChar char="•"/>
            </a:pPr>
            <a:r>
              <a:rPr lang="en-GB" sz="1600" dirty="0"/>
              <a:t>Context</a:t>
            </a:r>
          </a:p>
          <a:p>
            <a:pPr marL="285750" indent="-285750" algn="just">
              <a:buFont typeface="Arial" panose="020B0604020202020204" pitchFamily="34" charset="0"/>
              <a:buChar char="•"/>
            </a:pPr>
            <a:r>
              <a:rPr lang="en-GB" sz="1600" dirty="0"/>
              <a:t>Field knowledge </a:t>
            </a:r>
          </a:p>
          <a:p>
            <a:pPr marL="285750" indent="-285750">
              <a:buFont typeface="Arial" panose="020B0604020202020204" pitchFamily="34" charset="0"/>
              <a:buChar char="•"/>
            </a:pPr>
            <a:endParaRPr lang="en-GB" dirty="0"/>
          </a:p>
          <a:p>
            <a:endParaRPr lang="en-GB" dirty="0"/>
          </a:p>
          <a:p>
            <a:endParaRPr lang="el-GR" dirty="0"/>
          </a:p>
        </p:txBody>
      </p:sp>
      <p:sp>
        <p:nvSpPr>
          <p:cNvPr id="5" name="Footer Placeholder 4">
            <a:extLst>
              <a:ext uri="{FF2B5EF4-FFF2-40B4-BE49-F238E27FC236}">
                <a16:creationId xmlns:a16="http://schemas.microsoft.com/office/drawing/2014/main" id="{27B5F091-F00B-BD28-F654-4F67AB0F90A1}"/>
              </a:ext>
            </a:extLst>
          </p:cNvPr>
          <p:cNvSpPr>
            <a:spLocks noGrp="1"/>
          </p:cNvSpPr>
          <p:nvPr>
            <p:ph type="ftr" sz="quarter" idx="11"/>
          </p:nvPr>
        </p:nvSpPr>
        <p:spPr/>
        <p:txBody>
          <a:bodyPr/>
          <a:lstStyle/>
          <a:p>
            <a:r>
              <a:rPr lang="en-US" dirty="0"/>
              <a:t>G</a:t>
            </a:r>
            <a:r>
              <a:rPr lang="en-US" sz="900" dirty="0"/>
              <a:t>oalkeepers: everything but goalkeeping</a:t>
            </a:r>
            <a:endParaRPr lang="en-US" dirty="0"/>
          </a:p>
        </p:txBody>
      </p:sp>
      <p:sp>
        <p:nvSpPr>
          <p:cNvPr id="6" name="Slide Number Placeholder 5">
            <a:extLst>
              <a:ext uri="{FF2B5EF4-FFF2-40B4-BE49-F238E27FC236}">
                <a16:creationId xmlns:a16="http://schemas.microsoft.com/office/drawing/2014/main" id="{B4086207-D4C3-E2D1-2452-A0E8D7C9E4FD}"/>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42680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1A358-B6DC-B567-E569-AE73EC100643}"/>
              </a:ext>
            </a:extLst>
          </p:cNvPr>
          <p:cNvSpPr>
            <a:spLocks noGrp="1"/>
          </p:cNvSpPr>
          <p:nvPr>
            <p:ph type="title"/>
          </p:nvPr>
        </p:nvSpPr>
        <p:spPr>
          <a:xfrm>
            <a:off x="838200" y="0"/>
            <a:ext cx="10515600" cy="1325563"/>
          </a:xfrm>
        </p:spPr>
        <p:txBody>
          <a:bodyPr/>
          <a:lstStyle/>
          <a:p>
            <a:r>
              <a:rPr lang="en-GB" dirty="0" err="1"/>
              <a:t>pearson</a:t>
            </a:r>
            <a:r>
              <a:rPr lang="en-GB" dirty="0"/>
              <a:t> correlation coefficient (r)</a:t>
            </a:r>
            <a:endParaRPr lang="el-GR" dirty="0"/>
          </a:p>
        </p:txBody>
      </p:sp>
      <p:sp>
        <p:nvSpPr>
          <p:cNvPr id="4" name="Footer Placeholder 3">
            <a:extLst>
              <a:ext uri="{FF2B5EF4-FFF2-40B4-BE49-F238E27FC236}">
                <a16:creationId xmlns:a16="http://schemas.microsoft.com/office/drawing/2014/main" id="{910DFBCA-8296-9EB4-0675-1B304D5DC685}"/>
              </a:ext>
            </a:extLst>
          </p:cNvPr>
          <p:cNvSpPr>
            <a:spLocks noGrp="1"/>
          </p:cNvSpPr>
          <p:nvPr>
            <p:ph type="ftr" sz="quarter" idx="11"/>
          </p:nvPr>
        </p:nvSpPr>
        <p:spPr/>
        <p:txBody>
          <a:bodyPr/>
          <a:lstStyle/>
          <a:p>
            <a:r>
              <a:rPr lang="en-US" dirty="0"/>
              <a:t>G</a:t>
            </a:r>
            <a:r>
              <a:rPr lang="en-US" sz="900" dirty="0"/>
              <a:t>oalkeepers: everything but goalkeeping</a:t>
            </a:r>
            <a:endParaRPr lang="en-US" dirty="0"/>
          </a:p>
        </p:txBody>
      </p:sp>
      <p:sp>
        <p:nvSpPr>
          <p:cNvPr id="5" name="Slide Number Placeholder 4">
            <a:extLst>
              <a:ext uri="{FF2B5EF4-FFF2-40B4-BE49-F238E27FC236}">
                <a16:creationId xmlns:a16="http://schemas.microsoft.com/office/drawing/2014/main" id="{57D4FC26-AFDD-27E8-1D64-65D4B01C114B}"/>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8" name="Picture 7">
            <a:extLst>
              <a:ext uri="{FF2B5EF4-FFF2-40B4-BE49-F238E27FC236}">
                <a16:creationId xmlns:a16="http://schemas.microsoft.com/office/drawing/2014/main" id="{FDFBD835-4195-5E99-1338-CBAD6EA2B72C}"/>
              </a:ext>
            </a:extLst>
          </p:cNvPr>
          <p:cNvPicPr>
            <a:picLocks noChangeAspect="1"/>
          </p:cNvPicPr>
          <p:nvPr/>
        </p:nvPicPr>
        <p:blipFill>
          <a:blip r:embed="rId2"/>
          <a:stretch>
            <a:fillRect/>
          </a:stretch>
        </p:blipFill>
        <p:spPr>
          <a:xfrm>
            <a:off x="7189398" y="1536132"/>
            <a:ext cx="4800600" cy="3257550"/>
          </a:xfrm>
          <a:prstGeom prst="rect">
            <a:avLst/>
          </a:prstGeom>
        </p:spPr>
      </p:pic>
      <p:sp>
        <p:nvSpPr>
          <p:cNvPr id="9" name="TextBox 8">
            <a:extLst>
              <a:ext uri="{FF2B5EF4-FFF2-40B4-BE49-F238E27FC236}">
                <a16:creationId xmlns:a16="http://schemas.microsoft.com/office/drawing/2014/main" id="{7B7AAE15-5062-82F2-F845-A1D2085622E9}"/>
              </a:ext>
            </a:extLst>
          </p:cNvPr>
          <p:cNvSpPr txBox="1"/>
          <p:nvPr/>
        </p:nvSpPr>
        <p:spPr>
          <a:xfrm>
            <a:off x="335803" y="1536132"/>
            <a:ext cx="6491193" cy="3693319"/>
          </a:xfrm>
          <a:prstGeom prst="rect">
            <a:avLst/>
          </a:prstGeom>
          <a:noFill/>
        </p:spPr>
        <p:txBody>
          <a:bodyPr wrap="square" rtlCol="0">
            <a:spAutoFit/>
          </a:bodyPr>
          <a:lstStyle/>
          <a:p>
            <a:r>
              <a:rPr lang="en-GB" dirty="0"/>
              <a:t>Most common correlation rule </a:t>
            </a:r>
            <a:r>
              <a:rPr lang="en-US" b="0" i="0" dirty="0">
                <a:solidFill>
                  <a:srgbClr val="333333"/>
                </a:solidFill>
                <a:effectLst/>
              </a:rPr>
              <a:t>to measure the degree of the relationship between linearly related variables.</a:t>
            </a:r>
          </a:p>
          <a:p>
            <a:endParaRPr lang="en-US" dirty="0">
              <a:solidFill>
                <a:srgbClr val="333333"/>
              </a:solidFill>
              <a:latin typeface="inter-regular"/>
            </a:endParaRPr>
          </a:p>
          <a:p>
            <a:r>
              <a:rPr lang="en-US" dirty="0">
                <a:solidFill>
                  <a:srgbClr val="333333"/>
                </a:solidFill>
              </a:rPr>
              <a:t>Pearson r correlation formula:</a:t>
            </a:r>
          </a:p>
          <a:p>
            <a:endParaRPr lang="en-US" b="0" i="0" dirty="0">
              <a:solidFill>
                <a:srgbClr val="333333"/>
              </a:solidFill>
              <a:effectLst/>
              <a:latin typeface="inter-regular"/>
            </a:endParaRPr>
          </a:p>
          <a:p>
            <a:endParaRPr lang="en-US" dirty="0">
              <a:solidFill>
                <a:srgbClr val="333333"/>
              </a:solidFill>
              <a:latin typeface="inter-regular"/>
            </a:endParaRPr>
          </a:p>
          <a:p>
            <a:endParaRPr lang="en-US" b="0" i="0" dirty="0">
              <a:solidFill>
                <a:srgbClr val="333333"/>
              </a:solidFill>
              <a:effectLst/>
              <a:latin typeface="inter-regular"/>
            </a:endParaRPr>
          </a:p>
          <a:p>
            <a:endParaRPr lang="en-US" dirty="0">
              <a:solidFill>
                <a:srgbClr val="333333"/>
              </a:solidFill>
              <a:latin typeface="inter-regular"/>
            </a:endParaRPr>
          </a:p>
          <a:p>
            <a:endParaRPr lang="en-US" b="0" i="0" dirty="0">
              <a:solidFill>
                <a:srgbClr val="333333"/>
              </a:solidFill>
              <a:effectLst/>
              <a:latin typeface="inter-regular"/>
            </a:endParaRPr>
          </a:p>
          <a:p>
            <a:pPr algn="just"/>
            <a:r>
              <a:rPr lang="en-US" dirty="0">
                <a:solidFill>
                  <a:srgbClr val="333333"/>
                </a:solidFill>
                <a:latin typeface="+mj-lt"/>
              </a:rPr>
              <a:t>n </a:t>
            </a:r>
            <a:r>
              <a:rPr lang="en-US" b="0" i="0" dirty="0">
                <a:solidFill>
                  <a:srgbClr val="333333"/>
                </a:solidFill>
                <a:effectLst/>
                <a:latin typeface="+mj-lt"/>
              </a:rPr>
              <a:t>= number of observations</a:t>
            </a:r>
          </a:p>
          <a:p>
            <a:pPr algn="just"/>
            <a:r>
              <a:rPr lang="en-US" b="0" i="0" dirty="0">
                <a:solidFill>
                  <a:srgbClr val="333333"/>
                </a:solidFill>
                <a:effectLst/>
                <a:latin typeface="+mj-lt"/>
              </a:rPr>
              <a:t>x</a:t>
            </a:r>
            <a:r>
              <a:rPr lang="en-US" b="0" i="0" baseline="-25000" dirty="0">
                <a:solidFill>
                  <a:srgbClr val="333333"/>
                </a:solidFill>
                <a:effectLst/>
                <a:latin typeface="+mj-lt"/>
              </a:rPr>
              <a:t>i</a:t>
            </a:r>
            <a:r>
              <a:rPr lang="en-US" b="0" i="0" dirty="0">
                <a:solidFill>
                  <a:srgbClr val="333333"/>
                </a:solidFill>
                <a:effectLst/>
                <a:latin typeface="+mj-lt"/>
              </a:rPr>
              <a:t> = value of x (for </a:t>
            </a:r>
            <a:r>
              <a:rPr lang="en-US" b="0" i="0" dirty="0" err="1">
                <a:solidFill>
                  <a:srgbClr val="333333"/>
                </a:solidFill>
                <a:effectLst/>
                <a:latin typeface="+mj-lt"/>
              </a:rPr>
              <a:t>ith</a:t>
            </a:r>
            <a:r>
              <a:rPr lang="en-US" b="0" i="0" dirty="0">
                <a:solidFill>
                  <a:srgbClr val="333333"/>
                </a:solidFill>
                <a:effectLst/>
                <a:latin typeface="+mj-lt"/>
              </a:rPr>
              <a:t> observation)</a:t>
            </a:r>
          </a:p>
          <a:p>
            <a:pPr algn="just"/>
            <a:r>
              <a:rPr lang="en-US" b="0" i="0" dirty="0" err="1">
                <a:solidFill>
                  <a:srgbClr val="333333"/>
                </a:solidFill>
                <a:effectLst/>
                <a:latin typeface="+mj-lt"/>
              </a:rPr>
              <a:t>y</a:t>
            </a:r>
            <a:r>
              <a:rPr lang="en-US" b="0" i="0" baseline="-25000" dirty="0" err="1">
                <a:solidFill>
                  <a:srgbClr val="333333"/>
                </a:solidFill>
                <a:effectLst/>
                <a:latin typeface="+mj-lt"/>
              </a:rPr>
              <a:t>i</a:t>
            </a:r>
            <a:r>
              <a:rPr lang="en-US" b="0" i="0" dirty="0">
                <a:solidFill>
                  <a:srgbClr val="333333"/>
                </a:solidFill>
                <a:effectLst/>
                <a:latin typeface="+mj-lt"/>
              </a:rPr>
              <a:t>= value of y (for </a:t>
            </a:r>
            <a:r>
              <a:rPr lang="en-US" b="0" i="0" dirty="0" err="1">
                <a:solidFill>
                  <a:srgbClr val="333333"/>
                </a:solidFill>
                <a:effectLst/>
                <a:latin typeface="+mj-lt"/>
              </a:rPr>
              <a:t>ith</a:t>
            </a:r>
            <a:r>
              <a:rPr lang="en-US" b="0" i="0" dirty="0">
                <a:solidFill>
                  <a:srgbClr val="333333"/>
                </a:solidFill>
                <a:effectLst/>
                <a:latin typeface="+mj-lt"/>
              </a:rPr>
              <a:t> observation)</a:t>
            </a:r>
          </a:p>
          <a:p>
            <a:endParaRPr lang="el-GR" dirty="0"/>
          </a:p>
        </p:txBody>
      </p:sp>
      <p:pic>
        <p:nvPicPr>
          <p:cNvPr id="10" name="Picture 9">
            <a:extLst>
              <a:ext uri="{FF2B5EF4-FFF2-40B4-BE49-F238E27FC236}">
                <a16:creationId xmlns:a16="http://schemas.microsoft.com/office/drawing/2014/main" id="{0731CD52-1CFD-7DBD-D857-1086CDCDBFEE}"/>
              </a:ext>
            </a:extLst>
          </p:cNvPr>
          <p:cNvPicPr>
            <a:picLocks noChangeAspect="1"/>
          </p:cNvPicPr>
          <p:nvPr/>
        </p:nvPicPr>
        <p:blipFill>
          <a:blip r:embed="rId3"/>
          <a:stretch>
            <a:fillRect/>
          </a:stretch>
        </p:blipFill>
        <p:spPr>
          <a:xfrm>
            <a:off x="430693" y="2741044"/>
            <a:ext cx="4171950" cy="847725"/>
          </a:xfrm>
          <a:prstGeom prst="rect">
            <a:avLst/>
          </a:prstGeom>
        </p:spPr>
      </p:pic>
    </p:spTree>
    <p:extLst>
      <p:ext uri="{BB962C8B-B14F-4D97-AF65-F5344CB8AC3E}">
        <p14:creationId xmlns:p14="http://schemas.microsoft.com/office/powerpoint/2010/main" val="370207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3068847" y="0"/>
            <a:ext cx="6054306" cy="871179"/>
          </a:xfrm>
        </p:spPr>
        <p:txBody>
          <a:bodyPr/>
          <a:lstStyle/>
          <a:p>
            <a:r>
              <a:rPr lang="en-US" dirty="0"/>
              <a:t>Good vs Bad practices</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G</a:t>
            </a:r>
            <a:r>
              <a:rPr lang="en-US" sz="900" dirty="0"/>
              <a:t>oalkeepers: everything but goalkeeping</a:t>
            </a:r>
            <a:endParaRPr lang="en-US" dirty="0"/>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12" name="TextBox 11">
            <a:extLst>
              <a:ext uri="{FF2B5EF4-FFF2-40B4-BE49-F238E27FC236}">
                <a16:creationId xmlns:a16="http://schemas.microsoft.com/office/drawing/2014/main" id="{E9F366A4-C5E4-644E-3C9F-A778146AB73B}"/>
              </a:ext>
            </a:extLst>
          </p:cNvPr>
          <p:cNvSpPr txBox="1"/>
          <p:nvPr/>
        </p:nvSpPr>
        <p:spPr>
          <a:xfrm>
            <a:off x="1755773" y="6083315"/>
            <a:ext cx="8680453" cy="369332"/>
          </a:xfrm>
          <a:prstGeom prst="rect">
            <a:avLst/>
          </a:prstGeom>
          <a:noFill/>
        </p:spPr>
        <p:txBody>
          <a:bodyPr wrap="none" rtlCol="0">
            <a:spAutoFit/>
          </a:bodyPr>
          <a:lstStyle/>
          <a:p>
            <a:r>
              <a:rPr lang="en-GB" dirty="0"/>
              <a:t>Bad Practice: number of passes on its own is a poor way to evaluate… anything really</a:t>
            </a:r>
            <a:endParaRPr lang="el-GR" dirty="0"/>
          </a:p>
        </p:txBody>
      </p:sp>
      <p:pic>
        <p:nvPicPr>
          <p:cNvPr id="4" name="Picture 3" descr="Chart, scatter chart&#10;&#10;Description automatically generated">
            <a:extLst>
              <a:ext uri="{FF2B5EF4-FFF2-40B4-BE49-F238E27FC236}">
                <a16:creationId xmlns:a16="http://schemas.microsoft.com/office/drawing/2014/main" id="{3986D342-6E82-5C68-EBEB-5C0FFB240641}"/>
              </a:ext>
            </a:extLst>
          </p:cNvPr>
          <p:cNvPicPr>
            <a:picLocks noChangeAspect="1"/>
          </p:cNvPicPr>
          <p:nvPr/>
        </p:nvPicPr>
        <p:blipFill>
          <a:blip r:embed="rId2"/>
          <a:stretch>
            <a:fillRect/>
          </a:stretch>
        </p:blipFill>
        <p:spPr>
          <a:xfrm>
            <a:off x="2293210" y="816822"/>
            <a:ext cx="7105246" cy="5224356"/>
          </a:xfrm>
          <a:prstGeom prst="rect">
            <a:avLst/>
          </a:prstGeom>
        </p:spPr>
      </p:pic>
    </p:spTree>
    <p:extLst>
      <p:ext uri="{BB962C8B-B14F-4D97-AF65-F5344CB8AC3E}">
        <p14:creationId xmlns:p14="http://schemas.microsoft.com/office/powerpoint/2010/main" val="230357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5B067-02C9-C7E1-5D0B-08436CD111AE}"/>
              </a:ext>
            </a:extLst>
          </p:cNvPr>
          <p:cNvSpPr>
            <a:spLocks noGrp="1"/>
          </p:cNvSpPr>
          <p:nvPr>
            <p:ph type="title"/>
          </p:nvPr>
        </p:nvSpPr>
        <p:spPr>
          <a:xfrm>
            <a:off x="838200" y="120733"/>
            <a:ext cx="10515600" cy="570804"/>
          </a:xfrm>
        </p:spPr>
        <p:txBody>
          <a:bodyPr/>
          <a:lstStyle/>
          <a:p>
            <a:r>
              <a:rPr lang="en-US" dirty="0"/>
              <a:t>Good vs Bad practices</a:t>
            </a:r>
            <a:endParaRPr lang="el-GR" dirty="0"/>
          </a:p>
        </p:txBody>
      </p:sp>
      <p:sp>
        <p:nvSpPr>
          <p:cNvPr id="4" name="Footer Placeholder 3">
            <a:extLst>
              <a:ext uri="{FF2B5EF4-FFF2-40B4-BE49-F238E27FC236}">
                <a16:creationId xmlns:a16="http://schemas.microsoft.com/office/drawing/2014/main" id="{2183FC9C-1EB4-C372-4FF0-76F3EEC3EF5B}"/>
              </a:ext>
            </a:extLst>
          </p:cNvPr>
          <p:cNvSpPr>
            <a:spLocks noGrp="1"/>
          </p:cNvSpPr>
          <p:nvPr>
            <p:ph type="ftr" sz="quarter" idx="11"/>
          </p:nvPr>
        </p:nvSpPr>
        <p:spPr/>
        <p:txBody>
          <a:bodyPr/>
          <a:lstStyle/>
          <a:p>
            <a:r>
              <a:rPr lang="en-US" dirty="0"/>
              <a:t>G</a:t>
            </a:r>
            <a:r>
              <a:rPr lang="en-US" sz="900" dirty="0"/>
              <a:t>oalkeepers: everything but goalkeeping</a:t>
            </a:r>
            <a:endParaRPr lang="en-US" dirty="0"/>
          </a:p>
        </p:txBody>
      </p:sp>
      <p:sp>
        <p:nvSpPr>
          <p:cNvPr id="5" name="Slide Number Placeholder 4">
            <a:extLst>
              <a:ext uri="{FF2B5EF4-FFF2-40B4-BE49-F238E27FC236}">
                <a16:creationId xmlns:a16="http://schemas.microsoft.com/office/drawing/2014/main" id="{4D71F3A2-11D8-6851-AFF7-DFAA4E1CEF60}"/>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8" name="TextBox 7">
            <a:extLst>
              <a:ext uri="{FF2B5EF4-FFF2-40B4-BE49-F238E27FC236}">
                <a16:creationId xmlns:a16="http://schemas.microsoft.com/office/drawing/2014/main" id="{801E4452-BED5-0D1F-6139-28C15434680A}"/>
              </a:ext>
            </a:extLst>
          </p:cNvPr>
          <p:cNvSpPr txBox="1"/>
          <p:nvPr/>
        </p:nvSpPr>
        <p:spPr>
          <a:xfrm>
            <a:off x="838200" y="6028814"/>
            <a:ext cx="10578473" cy="369332"/>
          </a:xfrm>
          <a:prstGeom prst="rect">
            <a:avLst/>
          </a:prstGeom>
          <a:noFill/>
        </p:spPr>
        <p:txBody>
          <a:bodyPr wrap="none" rtlCol="0">
            <a:spAutoFit/>
          </a:bodyPr>
          <a:lstStyle/>
          <a:p>
            <a:r>
              <a:rPr lang="en-GB" dirty="0"/>
              <a:t>Good Practice: Pass average length is a better way to evaluate Goalkeeper’s influence on team’s build up</a:t>
            </a:r>
            <a:endParaRPr lang="el-GR" dirty="0"/>
          </a:p>
        </p:txBody>
      </p:sp>
      <p:pic>
        <p:nvPicPr>
          <p:cNvPr id="10" name="Picture 9" descr="Chart, scatter chart&#10;&#10;Description automatically generated">
            <a:extLst>
              <a:ext uri="{FF2B5EF4-FFF2-40B4-BE49-F238E27FC236}">
                <a16:creationId xmlns:a16="http://schemas.microsoft.com/office/drawing/2014/main" id="{7E55B32E-9ED9-6F10-D89C-511431214BA3}"/>
              </a:ext>
            </a:extLst>
          </p:cNvPr>
          <p:cNvPicPr>
            <a:picLocks noChangeAspect="1"/>
          </p:cNvPicPr>
          <p:nvPr/>
        </p:nvPicPr>
        <p:blipFill>
          <a:blip r:embed="rId2"/>
          <a:stretch>
            <a:fillRect/>
          </a:stretch>
        </p:blipFill>
        <p:spPr>
          <a:xfrm>
            <a:off x="2546669" y="792273"/>
            <a:ext cx="6864749" cy="5135805"/>
          </a:xfrm>
          <a:prstGeom prst="rect">
            <a:avLst/>
          </a:prstGeom>
        </p:spPr>
      </p:pic>
    </p:spTree>
    <p:extLst>
      <p:ext uri="{BB962C8B-B14F-4D97-AF65-F5344CB8AC3E}">
        <p14:creationId xmlns:p14="http://schemas.microsoft.com/office/powerpoint/2010/main" val="519169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DC02E-73F7-6F70-C078-4560D8A4B427}"/>
              </a:ext>
            </a:extLst>
          </p:cNvPr>
          <p:cNvSpPr>
            <a:spLocks noGrp="1"/>
          </p:cNvSpPr>
          <p:nvPr>
            <p:ph type="title"/>
          </p:nvPr>
        </p:nvSpPr>
        <p:spPr>
          <a:xfrm>
            <a:off x="2597989" y="214163"/>
            <a:ext cx="7132608" cy="599331"/>
          </a:xfrm>
        </p:spPr>
        <p:txBody>
          <a:bodyPr/>
          <a:lstStyle/>
          <a:p>
            <a:r>
              <a:rPr lang="en-US" dirty="0"/>
              <a:t>Good vs Bad practices</a:t>
            </a:r>
            <a:endParaRPr lang="el-GR" dirty="0"/>
          </a:p>
        </p:txBody>
      </p:sp>
      <p:sp>
        <p:nvSpPr>
          <p:cNvPr id="4" name="Footer Placeholder 3">
            <a:extLst>
              <a:ext uri="{FF2B5EF4-FFF2-40B4-BE49-F238E27FC236}">
                <a16:creationId xmlns:a16="http://schemas.microsoft.com/office/drawing/2014/main" id="{DF6B72E8-9F55-AC35-ADB0-4B2BC24F6955}"/>
              </a:ext>
            </a:extLst>
          </p:cNvPr>
          <p:cNvSpPr>
            <a:spLocks noGrp="1"/>
          </p:cNvSpPr>
          <p:nvPr>
            <p:ph type="ftr" sz="quarter" idx="11"/>
          </p:nvPr>
        </p:nvSpPr>
        <p:spPr/>
        <p:txBody>
          <a:bodyPr/>
          <a:lstStyle/>
          <a:p>
            <a:r>
              <a:rPr lang="en-US" dirty="0"/>
              <a:t>G</a:t>
            </a:r>
            <a:r>
              <a:rPr lang="en-US" sz="900" dirty="0"/>
              <a:t>oalkeepers: everything but goalkeeping</a:t>
            </a:r>
            <a:endParaRPr lang="en-US" dirty="0"/>
          </a:p>
          <a:p>
            <a:endParaRPr lang="en-US" dirty="0"/>
          </a:p>
        </p:txBody>
      </p:sp>
      <p:sp>
        <p:nvSpPr>
          <p:cNvPr id="5" name="Slide Number Placeholder 4">
            <a:extLst>
              <a:ext uri="{FF2B5EF4-FFF2-40B4-BE49-F238E27FC236}">
                <a16:creationId xmlns:a16="http://schemas.microsoft.com/office/drawing/2014/main" id="{150F9AAF-18CB-CF5A-27E2-30E477E63152}"/>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9" name="TextBox 8">
            <a:extLst>
              <a:ext uri="{FF2B5EF4-FFF2-40B4-BE49-F238E27FC236}">
                <a16:creationId xmlns:a16="http://schemas.microsoft.com/office/drawing/2014/main" id="{CDF692FA-0AAB-3891-ADAE-A734B427C440}"/>
              </a:ext>
            </a:extLst>
          </p:cNvPr>
          <p:cNvSpPr txBox="1"/>
          <p:nvPr/>
        </p:nvSpPr>
        <p:spPr>
          <a:xfrm>
            <a:off x="1083991" y="1441162"/>
            <a:ext cx="10160603" cy="3416320"/>
          </a:xfrm>
          <a:prstGeom prst="rect">
            <a:avLst/>
          </a:prstGeom>
          <a:noFill/>
        </p:spPr>
        <p:txBody>
          <a:bodyPr wrap="square" rtlCol="0">
            <a:spAutoFit/>
          </a:bodyPr>
          <a:lstStyle/>
          <a:p>
            <a:pPr algn="just"/>
            <a:r>
              <a:rPr lang="en-GB" dirty="0"/>
              <a:t>Using the Pearson r Correlation rule, as explained above, we can prove that team passes are strongly correlated with goalkeeper pass average length, while there is no strong correlation with the number of their attempted passes.</a:t>
            </a:r>
            <a:endParaRPr lang="el-GR" dirty="0"/>
          </a:p>
          <a:p>
            <a:pPr algn="just"/>
            <a:endParaRPr lang="en-GB" dirty="0"/>
          </a:p>
          <a:p>
            <a:pPr algn="just"/>
            <a:endParaRPr lang="en-GB" dirty="0"/>
          </a:p>
          <a:p>
            <a:pPr algn="just"/>
            <a:r>
              <a:rPr lang="en-GB" dirty="0"/>
              <a:t>Applying it to the bad practice scenario, the result is 23.1% , while in the good practice scenario, the result is -80% .</a:t>
            </a:r>
          </a:p>
          <a:p>
            <a:pPr algn="just"/>
            <a:endParaRPr lang="en-GB" dirty="0"/>
          </a:p>
          <a:p>
            <a:pPr algn="just"/>
            <a:endParaRPr lang="en-GB" dirty="0"/>
          </a:p>
          <a:p>
            <a:pPr algn="just"/>
            <a:r>
              <a:rPr lang="en-GB" dirty="0"/>
              <a:t>So, we can see that there is strong negative correlation between goalkeeper pass average length and team passes completed, meaning that teams who pass the ball more, tend to have goalkeepers who prefer short passes.</a:t>
            </a:r>
            <a:endParaRPr lang="el-GR" dirty="0"/>
          </a:p>
        </p:txBody>
      </p:sp>
    </p:spTree>
    <p:extLst>
      <p:ext uri="{BB962C8B-B14F-4D97-AF65-F5344CB8AC3E}">
        <p14:creationId xmlns:p14="http://schemas.microsoft.com/office/powerpoint/2010/main" val="31055397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16c05727-aa75-4e4a-9b5f-8a80a1165891"/>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230e9df3-be65-4c73-a93b-d1236ebd677e"/>
    <ds:schemaRef ds:uri="71af3243-3dd4-4a8d-8c0d-dd76da1f02a5"/>
    <ds:schemaRef ds:uri="http://schemas.microsoft.com/sharepoint/v3"/>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{A600B3A4-9B2F-40C8-8739-23BFDC51C2A2}tf67328976_win32</Template>
  <TotalTime>1611</TotalTime>
  <Words>864</Words>
  <Application>Microsoft Office PowerPoint</Application>
  <PresentationFormat>Widescreen</PresentationFormat>
  <Paragraphs>92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inter-regular</vt:lpstr>
      <vt:lpstr>Tenorite</vt:lpstr>
      <vt:lpstr>Office Theme</vt:lpstr>
      <vt:lpstr>goalkeepers: everything but goalkeeping</vt:lpstr>
      <vt:lpstr>Contents</vt:lpstr>
      <vt:lpstr>Data set description</vt:lpstr>
      <vt:lpstr>PRIMARY GOALS</vt:lpstr>
      <vt:lpstr>Playing with kpis: Good and bad practices</vt:lpstr>
      <vt:lpstr>pearson correlation coefficient (r)</vt:lpstr>
      <vt:lpstr>Good vs Bad practices</vt:lpstr>
      <vt:lpstr>Good vs Bad practices</vt:lpstr>
      <vt:lpstr>Good vs Bad practices</vt:lpstr>
      <vt:lpstr>Pressing evaluation: HIGH UP THE FIELD</vt:lpstr>
      <vt:lpstr>Pressing evaluation: Intensity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goalkeepers: everything but goalkeeping</dc:title>
  <dc:creator>Theodoros Ioannidis</dc:creator>
  <cp:lastModifiedBy>Theodoros Ioannidis</cp:lastModifiedBy>
  <cp:revision>6</cp:revision>
  <dcterms:created xsi:type="dcterms:W3CDTF">2023-01-12T09:39:18Z</dcterms:created>
  <dcterms:modified xsi:type="dcterms:W3CDTF">2023-03-15T00:09:49Z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